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69" r:id="rId2"/>
    <p:sldId id="257" r:id="rId3"/>
    <p:sldId id="375" r:id="rId4"/>
    <p:sldId id="377" r:id="rId5"/>
    <p:sldId id="273" r:id="rId6"/>
    <p:sldId id="376" r:id="rId7"/>
    <p:sldId id="278" r:id="rId8"/>
    <p:sldId id="378" r:id="rId9"/>
    <p:sldId id="379" r:id="rId10"/>
    <p:sldId id="280" r:id="rId11"/>
    <p:sldId id="295" r:id="rId12"/>
    <p:sldId id="296" r:id="rId13"/>
    <p:sldId id="282" r:id="rId14"/>
    <p:sldId id="283" r:id="rId15"/>
    <p:sldId id="284" r:id="rId16"/>
    <p:sldId id="285" r:id="rId17"/>
    <p:sldId id="297" r:id="rId18"/>
    <p:sldId id="286" r:id="rId19"/>
    <p:sldId id="298" r:id="rId20"/>
    <p:sldId id="288" r:id="rId21"/>
    <p:sldId id="299" r:id="rId22"/>
    <p:sldId id="292" r:id="rId23"/>
    <p:sldId id="293" r:id="rId24"/>
    <p:sldId id="274" r:id="rId25"/>
    <p:sldId id="373" r:id="rId26"/>
    <p:sldId id="272" r:id="rId27"/>
    <p:sldId id="275" r:id="rId28"/>
    <p:sldId id="301" r:id="rId29"/>
    <p:sldId id="302" r:id="rId30"/>
    <p:sldId id="303" r:id="rId31"/>
    <p:sldId id="277" r:id="rId32"/>
    <p:sldId id="276" r:id="rId33"/>
    <p:sldId id="317" r:id="rId34"/>
    <p:sldId id="305" r:id="rId35"/>
    <p:sldId id="306" r:id="rId36"/>
    <p:sldId id="314" r:id="rId37"/>
    <p:sldId id="315" r:id="rId38"/>
    <p:sldId id="318" r:id="rId39"/>
    <p:sldId id="316" r:id="rId40"/>
    <p:sldId id="319" r:id="rId41"/>
    <p:sldId id="308" r:id="rId42"/>
    <p:sldId id="320" r:id="rId43"/>
    <p:sldId id="321" r:id="rId44"/>
    <p:sldId id="366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09" r:id="rId54"/>
    <p:sldId id="310" r:id="rId55"/>
    <p:sldId id="311" r:id="rId56"/>
    <p:sldId id="312" r:id="rId57"/>
    <p:sldId id="322" r:id="rId58"/>
    <p:sldId id="323" r:id="rId59"/>
    <p:sldId id="324" r:id="rId60"/>
    <p:sldId id="326" r:id="rId61"/>
    <p:sldId id="331" r:id="rId62"/>
    <p:sldId id="329" r:id="rId63"/>
    <p:sldId id="332" r:id="rId64"/>
    <p:sldId id="330" r:id="rId65"/>
    <p:sldId id="327" r:id="rId66"/>
    <p:sldId id="325" r:id="rId67"/>
    <p:sldId id="328" r:id="rId68"/>
    <p:sldId id="270" r:id="rId69"/>
    <p:sldId id="345" r:id="rId70"/>
    <p:sldId id="346" r:id="rId71"/>
    <p:sldId id="347" r:id="rId72"/>
    <p:sldId id="348" r:id="rId73"/>
    <p:sldId id="354" r:id="rId74"/>
    <p:sldId id="355" r:id="rId75"/>
    <p:sldId id="356" r:id="rId76"/>
    <p:sldId id="357" r:id="rId77"/>
    <p:sldId id="349" r:id="rId78"/>
    <p:sldId id="350" r:id="rId79"/>
    <p:sldId id="351" r:id="rId80"/>
    <p:sldId id="352" r:id="rId81"/>
    <p:sldId id="353" r:id="rId82"/>
    <p:sldId id="367" r:id="rId83"/>
    <p:sldId id="368" r:id="rId84"/>
    <p:sldId id="369" r:id="rId85"/>
    <p:sldId id="370" r:id="rId86"/>
    <p:sldId id="371" r:id="rId87"/>
    <p:sldId id="343" r:id="rId88"/>
    <p:sldId id="341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2" r:id="rId97"/>
    <p:sldId id="340" r:id="rId98"/>
    <p:sldId id="372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4660"/>
  </p:normalViewPr>
  <p:slideViewPr>
    <p:cSldViewPr>
      <p:cViewPr>
        <p:scale>
          <a:sx n="66" d="100"/>
          <a:sy n="66" d="100"/>
        </p:scale>
        <p:origin x="-972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11/17/2011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11/17/2011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11/17/2011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11/17/2011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11/17/2011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2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</a:t>
            </a:r>
            <a:r>
              <a:rPr lang="en-US" smtClean="0"/>
              <a:t>: </a:t>
            </a:r>
            <a:r>
              <a:rPr lang="en-US"/>
              <a:t>Distribution level power </a:t>
            </a:r>
            <a:r>
              <a:rPr lang="en-US" smtClean="0"/>
              <a:t>flow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0" y="2157284"/>
                <a:ext cx="9143998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7284"/>
                <a:ext cx="9143998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500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8200"/>
            <a:ext cx="9143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1759803"/>
            <a:ext cx="9144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3264456"/>
                <a:ext cx="9144000" cy="28315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 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863819"/>
              </p:ext>
            </p:extLst>
          </p:nvPr>
        </p:nvGraphicFramePr>
        <p:xfrm>
          <a:off x="60198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61245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8565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Above 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539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4889352" cy="151047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4165179"/>
              </a:xfrm>
              <a:prstGeom prst="rect">
                <a:avLst/>
              </a:prstGeom>
              <a:blipFill rotWithShape="1">
                <a:blip r:embed="rId8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-60121" y="2590800"/>
            <a:ext cx="5410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419600" y="1069939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20972" y="181991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466661" y="251460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27962" y="3272135"/>
            <a:ext cx="9116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388973" y="36576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0" y="4241899"/>
            <a:ext cx="91439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known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78" y="2209800"/>
                <a:ext cx="4021422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powerflow formulation requires the combination of the power injections and the network formulation.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to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                  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 ground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88603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391400" y="2738735"/>
            <a:ext cx="686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49718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8" y="2784542"/>
                <a:ext cx="4918462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7016206" y="2205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998573" y="44958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84418"/>
                <a:ext cx="4271490" cy="492058"/>
              </a:xfrm>
              <a:prstGeom prst="rect">
                <a:avLst/>
              </a:prstGeom>
              <a:blipFill rotWithShape="1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62000" y="4243422"/>
                <a:ext cx="5363071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=1,2,3,…,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43422"/>
                <a:ext cx="5363071" cy="10950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7963" y="1143000"/>
            <a:ext cx="91160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7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27963" y="4800600"/>
            <a:ext cx="9039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4488858" cy="10950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00" y="3505200"/>
                <a:ext cx="5592300" cy="10950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i="1" dirty="0" smtClean="0"/>
              </a:p>
              <a:p>
                <a:endParaRPr lang="en-US" sz="2400" i="1" dirty="0" smtClean="0"/>
              </a:p>
              <a:p>
                <a:r>
                  <a:rPr lang="en-US" sz="24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23405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0" y="13716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powers can now be expressed as: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371661" y="322641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2200"/>
                <a:ext cx="9144000" cy="10950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331519" y="527488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reactive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sz="2200">
                          <a:latin typeface="Times New Roman" pitchFamily="18" charset="0"/>
                          <a:cs typeface="Times New Roman" pitchFamily="18" charset="0"/>
                        </a:rPr>
                        <m:t>) =</m:t>
                      </m:r>
                      <m:r>
                        <a:rPr lang="en-US" sz="22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2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2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2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54" y="4495800"/>
                <a:ext cx="9144000" cy="13500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2819400"/>
            <a:ext cx="86981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19)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20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represent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10221"/>
                <a:ext cx="8686800" cy="8613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10221"/>
                <a:ext cx="8686800" cy="861390"/>
              </a:xfrm>
              <a:prstGeom prst="rect">
                <a:avLst/>
              </a:prstGeom>
              <a:blipFill rotWithShape="1">
                <a:blip r:embed="rId3"/>
                <a:stretch>
                  <a:fillRect l="-912" t="-6338" b="-112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638800"/>
            <a:ext cx="86981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Equations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19)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20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can be solved for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grpSp>
        <p:nvGrpSpPr>
          <p:cNvPr id="18454" name="Group 22"/>
          <p:cNvGrpSpPr>
            <a:grpSpLocks/>
          </p:cNvGrpSpPr>
          <p:nvPr/>
        </p:nvGrpSpPr>
        <p:grpSpPr bwMode="auto">
          <a:xfrm>
            <a:off x="700131" y="1152984"/>
            <a:ext cx="7427913" cy="1547812"/>
            <a:chOff x="576" y="2841"/>
            <a:chExt cx="4679" cy="975"/>
          </a:xfrm>
        </p:grpSpPr>
        <p:grpSp>
          <p:nvGrpSpPr>
            <p:cNvPr id="18455" name="Group 23"/>
            <p:cNvGrpSpPr>
              <a:grpSpLocks/>
            </p:cNvGrpSpPr>
            <p:nvPr/>
          </p:nvGrpSpPr>
          <p:grpSpPr bwMode="auto">
            <a:xfrm>
              <a:off x="614" y="2841"/>
              <a:ext cx="4641" cy="408"/>
              <a:chOff x="614" y="2841"/>
              <a:chExt cx="4641" cy="408"/>
            </a:xfrm>
          </p:grpSpPr>
          <p:grpSp>
            <p:nvGrpSpPr>
              <p:cNvPr id="18456" name="Group 24"/>
              <p:cNvGrpSpPr>
                <a:grpSpLocks/>
              </p:cNvGrpSpPr>
              <p:nvPr/>
            </p:nvGrpSpPr>
            <p:grpSpPr bwMode="auto">
              <a:xfrm>
                <a:off x="614" y="2841"/>
                <a:ext cx="3730" cy="408"/>
                <a:chOff x="614" y="2841"/>
                <a:chExt cx="3730" cy="408"/>
              </a:xfrm>
            </p:grpSpPr>
            <p:sp>
              <p:nvSpPr>
                <p:cNvPr id="184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614" y="2924"/>
                  <a:ext cx="11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</a:t>
                  </a:r>
                  <a:r>
                    <a:rPr lang="en-US" i="1" baseline="-25000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dirty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(real power) = </a:t>
                  </a:r>
                </a:p>
              </p:txBody>
            </p:sp>
            <p:graphicFrame>
              <p:nvGraphicFramePr>
                <p:cNvPr id="18458" name="Object 26"/>
                <p:cNvGraphicFramePr>
                  <a:graphicFrameLocks noChangeAspect="1"/>
                </p:cNvGraphicFramePr>
                <p:nvPr/>
              </p:nvGraphicFramePr>
              <p:xfrm>
                <a:off x="1728" y="2841"/>
                <a:ext cx="261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64" name="Equation" r:id="rId4" imgW="4152600" imgH="647640" progId="Equation.DSMT4">
                        <p:embed/>
                      </p:oleObj>
                    </mc:Choice>
                    <mc:Fallback>
                      <p:oleObj name="Equation" r:id="rId4" imgW="415260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28" y="2841"/>
                              <a:ext cx="261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59" name="Text Box 27"/>
              <p:cNvSpPr txBox="1">
                <a:spLocks noChangeArrowheads="1"/>
              </p:cNvSpPr>
              <p:nvPr/>
            </p:nvSpPr>
            <p:spPr bwMode="auto">
              <a:xfrm>
                <a:off x="4896" y="2880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19)</a:t>
                </a:r>
                <a:endParaRPr lang="en-US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8460" name="Group 28"/>
            <p:cNvGrpSpPr>
              <a:grpSpLocks/>
            </p:cNvGrpSpPr>
            <p:nvPr/>
          </p:nvGrpSpPr>
          <p:grpSpPr bwMode="auto">
            <a:xfrm>
              <a:off x="576" y="3408"/>
              <a:ext cx="4679" cy="408"/>
              <a:chOff x="576" y="3408"/>
              <a:chExt cx="4679" cy="408"/>
            </a:xfrm>
          </p:grpSpPr>
          <p:grpSp>
            <p:nvGrpSpPr>
              <p:cNvPr id="18461" name="Group 29"/>
              <p:cNvGrpSpPr>
                <a:grpSpLocks/>
              </p:cNvGrpSpPr>
              <p:nvPr/>
            </p:nvGrpSpPr>
            <p:grpSpPr bwMode="auto">
              <a:xfrm>
                <a:off x="576" y="3408"/>
                <a:ext cx="4088" cy="408"/>
                <a:chOff x="576" y="3408"/>
                <a:chExt cx="4088" cy="408"/>
              </a:xfrm>
            </p:grpSpPr>
            <p:sp>
              <p:nvSpPr>
                <p:cNvPr id="184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76" y="3500"/>
                  <a:ext cx="138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i="1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Q</a:t>
                  </a:r>
                  <a:r>
                    <a:rPr lang="en-US" i="1" baseline="-2500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i</a:t>
                  </a: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 (reactive power) = </a:t>
                  </a:r>
                </a:p>
              </p:txBody>
            </p:sp>
            <p:graphicFrame>
              <p:nvGraphicFramePr>
                <p:cNvPr id="18463" name="Object 31"/>
                <p:cNvGraphicFramePr>
                  <a:graphicFrameLocks noChangeAspect="1"/>
                </p:cNvGraphicFramePr>
                <p:nvPr/>
              </p:nvGraphicFramePr>
              <p:xfrm>
                <a:off x="1968" y="3408"/>
                <a:ext cx="2696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565" name="Equation" r:id="rId6" imgW="4279680" imgH="647640" progId="Equation.DSMT4">
                        <p:embed/>
                      </p:oleObj>
                    </mc:Choice>
                    <mc:Fallback>
                      <p:oleObj name="Equation" r:id="rId6" imgW="4279680" imgH="647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68" y="3408"/>
                              <a:ext cx="2696" cy="4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464" name="Text Box 32"/>
              <p:cNvSpPr txBox="1">
                <a:spLocks noChangeArrowheads="1"/>
              </p:cNvSpPr>
              <p:nvPr/>
            </p:nvSpPr>
            <p:spPr bwMode="auto">
              <a:xfrm>
                <a:off x="4896" y="3504"/>
                <a:ext cx="35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20</a:t>
                </a:r>
                <a:r>
                  <a:rPr lang="en-US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57200" y="685800"/>
            <a:ext cx="3000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ref[1]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-8470" y="1303870"/>
            <a:ext cx="9166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2269072"/>
            <a:ext cx="9220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522863" y="685800"/>
            <a:ext cx="45825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Power flow equations (continued)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2806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Depending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upon which two variables are specified, the buses are classified into three categories – PQ Buses (Load Buses), PV Buses (Generator Buses), Slack or Reference Bus.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3317"/>
                <a:ext cx="9143999" cy="490006"/>
              </a:xfrm>
              <a:prstGeom prst="rect">
                <a:avLst/>
              </a:prstGeom>
              <a:blipFill rotWithShape="1">
                <a:blip r:embed="rId2"/>
                <a:stretch>
                  <a:fillRect l="-867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300023"/>
                <a:ext cx="915798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-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70" y="5939495"/>
                <a:ext cx="916644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0" y="1066800"/>
            <a:ext cx="9116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00824"/>
                <a:ext cx="90880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72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653932" y="2510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3508717" cy="484300"/>
              </a:xfrm>
              <a:prstGeom prst="rect">
                <a:avLst/>
              </a:prstGeom>
              <a:blipFill rotWithShape="1">
                <a:blip r:embed="rId3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16036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03" t="-4061" b="-10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620000" y="3733800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0" y="443653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57800"/>
                <a:ext cx="3490314" cy="521168"/>
              </a:xfrm>
              <a:prstGeom prst="rect">
                <a:avLst/>
              </a:prstGeom>
              <a:blipFill rotWithShape="1"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𝐺𝑖</m:t>
                          </m:r>
                          <m:r>
                            <a:rPr lang="en-US" sz="24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86" y="6098338"/>
                <a:ext cx="3543214" cy="521168"/>
              </a:xfrm>
              <a:prstGeom prst="rect">
                <a:avLst/>
              </a:prstGeom>
              <a:blipFill rotWithShape="1"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620000" y="527208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608173" y="61677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-1" y="1295400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5486400"/>
            <a:ext cx="9143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6400" y="2671565"/>
            <a:ext cx="5803027" cy="2205235"/>
            <a:chOff x="1800138" y="-36944"/>
            <a:chExt cx="5803027" cy="2205235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6893711" y="1154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(23)</a:t>
              </a:r>
            </a:p>
          </p:txBody>
        </p:sp>
        <p:sp>
          <p:nvSpPr>
            <p:cNvPr id="24584" name="Text Box 8"/>
            <p:cNvSpPr txBox="1">
              <a:spLocks noChangeArrowheads="1"/>
            </p:cNvSpPr>
            <p:nvPr/>
          </p:nvSpPr>
          <p:spPr bwMode="auto">
            <a:xfrm>
              <a:off x="6905538" y="1410856"/>
              <a:ext cx="69762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  <a:latin typeface="Times New Roman" pitchFamily="18" charset="0"/>
                </a:rPr>
                <a:t>(24)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138" y="-36944"/>
                  <a:ext cx="3122843" cy="98834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𝐺𝑖</m:t>
                                </m:r>
                              </m:sub>
                            </m:sSub>
                          </m:e>
                        </m:nary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𝐷𝑖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179944"/>
                  <a:ext cx="3175741" cy="98834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,……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sz="26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 smtClean="0"/>
                  <a:t>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 smtClean="0"/>
                  <a:t>……,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6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6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𝑛</m:t>
                    </m:r>
                    <m:r>
                      <a:rPr lang="en-US" sz="26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600" dirty="0" smtClean="0"/>
                  <a:t> equations of (26).</a:t>
                </a:r>
              </a:p>
              <a:p>
                <a:r>
                  <a:rPr lang="en-US" sz="26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000" t="-889" r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33400" y="2438400"/>
            <a:ext cx="7772400" cy="1095043"/>
            <a:chOff x="533400" y="2743200"/>
            <a:chExt cx="7772400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     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=2,3,…,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2743200"/>
                  <a:ext cx="4391138" cy="109504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010400" y="30598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(26)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6712" y="1143000"/>
            <a:ext cx="7552888" cy="1095043"/>
            <a:chOff x="676712" y="1371600"/>
            <a:chExt cx="7552888" cy="1095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12" y="1371600"/>
                  <a:ext cx="2631618" cy="10950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6934200" y="1840688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(25)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62600"/>
                <a:ext cx="5905500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43800" y="59391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3505200"/>
              </a:xfrm>
              <a:blipFill rotWithShape="1">
                <a:blip r:embed="rId2"/>
                <a:stretch>
                  <a:fillRect l="-867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 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55" y="2378441"/>
                <a:ext cx="5562600" cy="13514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=2,3,…,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588376"/>
                <a:ext cx="5289077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16536" y="27432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14400"/>
                <a:ext cx="9144000" cy="5943600"/>
              </a:xfrm>
              <a:blipFill rotWithShape="1">
                <a:blip r:embed="rId2"/>
                <a:stretch>
                  <a:fillRect l="-400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828800"/>
                <a:ext cx="4572000" cy="22344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5101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r>
                      <a:rPr lang="en-US" i="0">
                        <a:latin typeface="Cambria Math"/>
                      </a:rPr>
                      <m:t>(</m:t>
                    </m:r>
                    <m:r>
                      <a:rPr lang="en-US" b="1" i="0">
                        <a:latin typeface="Cambria Math"/>
                      </a:rPr>
                      <m:t>𝐱</m:t>
                    </m:r>
                    <m:r>
                      <a:rPr lang="en-US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/>
                      </a:rPr>
                      <m:t>    </m:t>
                    </m:r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dirty="0" smtClean="0"/>
                  <a:t>		(32)</a:t>
                </a:r>
                <a:endParaRPr lang="en-US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525963"/>
              </a:xfrm>
              <a:blipFill rotWithShape="1">
                <a:blip r:embed="rId2"/>
                <a:stretch>
                  <a:fillRect l="-867" t="-188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4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0437"/>
                <a:ext cx="9144000" cy="1706563"/>
              </a:xfrm>
              <a:blipFill rotWithShape="1">
                <a:blip r:embed="rId2"/>
                <a:stretch>
                  <a:fillRect l="-867" t="-2857" r="-133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</a:t>
                </a:r>
                <a:r>
                  <a:rPr lang="en-US" b="1" dirty="0" smtClean="0"/>
                  <a:t>Gauss </a:t>
                </a:r>
                <a:r>
                  <a:rPr lang="en-US" b="1" dirty="0"/>
                  <a:t>iteration</a:t>
                </a:r>
                <a:r>
                  <a:rPr lang="en-US" dirty="0"/>
                  <a:t>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4200"/>
                <a:ext cx="91440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867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4237"/>
                <a:ext cx="9144000" cy="5973763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1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iteration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⋮</m:t>
                    </m:r>
                  </m:oMath>
                </a14:m>
                <a:endParaRPr lang="en-US" sz="24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580835"/>
              </a:xfrm>
              <a:prstGeom prst="rect">
                <a:avLst/>
              </a:prstGeom>
              <a:blipFill rotWithShape="1">
                <a:blip r:embed="rId2"/>
                <a:stretch>
                  <a:fillRect b="-2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1"/>
            <a:ext cx="9144000" cy="3733800"/>
          </a:xfrm>
        </p:spPr>
        <p:txBody>
          <a:bodyPr>
            <a:normAutofit fontScale="92500"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</a:t>
            </a:r>
            <a:r>
              <a:rPr lang="en-US" dirty="0"/>
              <a:t>Methods were originally developed for use on transmission level analysis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They </a:t>
            </a:r>
            <a:r>
              <a:rPr lang="en-US" dirty="0"/>
              <a:t>are based on the power injections at each node, both real and reactive</a:t>
            </a:r>
            <a:r>
              <a:rPr lang="en-US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These </a:t>
            </a:r>
            <a:r>
              <a:rPr lang="en-US" dirty="0"/>
              <a:t>power injections are then used to update the voltage and voltage angle</a:t>
            </a:r>
            <a:r>
              <a:rPr lang="en-US" dirty="0" smtClean="0"/>
              <a:t>.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dirty="0" smtClean="0">
                <a:solidFill>
                  <a:srgbClr val="000000"/>
                </a:solidFill>
              </a:rPr>
              <a:t>equations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 smtClean="0"/>
              <a:t> requiring </a:t>
            </a:r>
            <a:r>
              <a:rPr lang="en-US" dirty="0"/>
              <a:t>the </a:t>
            </a:r>
            <a:r>
              <a:rPr lang="en-US" dirty="0" smtClean="0"/>
              <a:t>calculation </a:t>
            </a:r>
            <a:r>
              <a:rPr lang="en-US" dirty="0"/>
              <a:t>and inversion of a </a:t>
            </a:r>
            <a:r>
              <a:rPr lang="en-US" dirty="0" err="1"/>
              <a:t>Jacobian</a:t>
            </a:r>
            <a:r>
              <a:rPr lang="en-US" dirty="0"/>
              <a:t> matrix, which is computationally intensive.</a:t>
            </a:r>
          </a:p>
          <a:p>
            <a:pPr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" y="445014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faster and converges in most cases.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It is the most widely used method for solving power flow problem.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		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/>
                      </a:rPr>
                      <m:t>=0       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(36)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76400"/>
                <a:ext cx="9144000" cy="5284908"/>
              </a:xfrm>
              <a:prstGeom prst="rect">
                <a:avLst/>
              </a:prstGeom>
              <a:blipFill rotWithShape="1">
                <a:blip r:embed="rId2"/>
                <a:stretch>
                  <a:fillRect l="-867" t="-9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85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NR method in its general form: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0" y="1302603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36664"/>
                <a:ext cx="9143999" cy="1178336"/>
              </a:xfrm>
              <a:prstGeom prst="rect">
                <a:avLst/>
              </a:prstGeom>
              <a:blipFill rotWithShape="1">
                <a:blip r:embed="rId2"/>
                <a:stretch>
                  <a:fillRect l="-1000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2819400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Eq.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2400" y="1062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37: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5930726" cy="22665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381750"/>
            <a:ext cx="2895600" cy="4762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ref[2]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38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048000"/>
                <a:ext cx="91440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867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Newton-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Raphson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2130007" cy="5039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52600"/>
                <a:ext cx="9144000" cy="1234377"/>
              </a:xfrm>
              <a:prstGeom prst="rect">
                <a:avLst/>
              </a:prstGeom>
              <a:blipFill rotWithShape="1">
                <a:blip r:embed="rId2"/>
                <a:stretch>
                  <a:fillRect l="-867" t="-990" r="-1533" b="-103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                                 	(41)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𝜀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4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=1,2,…,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	(42)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90588"/>
                <a:ext cx="91440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867" t="-1822" b="-4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Newton-Raphson Method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867616"/>
                <a:ext cx="1894301" cy="503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04800" y="914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Equation 40: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P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real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Q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reactive power injection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err="1" smtClean="0"/>
                  <a:t>G</a:t>
                </a:r>
                <a:r>
                  <a:rPr lang="en-US" i="1" baseline="-25000" dirty="0" err="1" smtClean="0"/>
                  <a:t>ik</a:t>
                </a:r>
                <a:r>
                  <a:rPr lang="en-US" dirty="0" smtClean="0"/>
                  <a:t> is real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B</a:t>
                </a:r>
                <a:r>
                  <a:rPr lang="en-US" i="1" baseline="-25000" dirty="0" smtClean="0"/>
                  <a:t>ik</a:t>
                </a:r>
                <a:r>
                  <a:rPr lang="en-US" dirty="0" smtClean="0"/>
                  <a:t> is imaginary portion of the admittance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i="1" dirty="0" smtClean="0"/>
                  <a:t>V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 is the voltage magnitude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80000"/>
                  </a:lnSpc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  <a:sym typeface="Symbol" pitchFamily="18" charset="2"/>
                      </a:rPr>
                      <m:t>𝜃</m:t>
                    </m:r>
                  </m:oMath>
                </a14:m>
                <a:r>
                  <a:rPr lang="en-US" i="1" baseline="-25000" dirty="0" smtClean="0">
                    <a:sym typeface="Symbol" pitchFamily="18" charset="2"/>
                  </a:rPr>
                  <a:t>i</a:t>
                </a:r>
                <a:r>
                  <a:rPr lang="en-US" dirty="0" smtClean="0"/>
                  <a:t> is the voltage angle at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125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3810000"/>
                <a:ext cx="9144000" cy="3048000"/>
              </a:xfrm>
              <a:blipFill rotWithShape="1">
                <a:blip r:embed="rId2"/>
                <a:stretch>
                  <a:fillRect l="-867" t="-4000" b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52400" y="838200"/>
            <a:ext cx="4198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to a power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11380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0" y="2278771"/>
            <a:ext cx="9144000" cy="1450033"/>
            <a:chOff x="0" y="2278771"/>
            <a:chExt cx="9144000" cy="1450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e>
                        </m:nary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90800"/>
                  <a:ext cx="9144000" cy="11380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8191850" y="227877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(43)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𝒙</m:t>
                    </m:r>
                    <m:r>
                      <a:rPr lang="en-US" sz="2400" b="1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𝐏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∆</m:t>
                    </m:r>
                    <m:r>
                      <a:rPr lang="en-US" sz="2400" b="1" i="1">
                        <a:latin typeface="Cambria Math"/>
                      </a:rPr>
                      <m:t>𝐐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9025"/>
                <a:ext cx="9144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861390"/>
            <a:chOff x="2362200" y="1524000"/>
            <a:chExt cx="6096000" cy="86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1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8613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Recall Eq.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40: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/>
                      </a:rPr>
                      <m:t>𝐟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r>
                      <a:rPr lang="en-US" sz="2400" b="1" i="0" smtClean="0">
                        <a:latin typeface="Cambria Math"/>
                      </a:rPr>
                      <m:t>𝐉</m:t>
                    </m:r>
                    <m:r>
                      <a:rPr lang="en-US" sz="2400" b="1" i="0" smtClean="0">
                        <a:latin typeface="Cambria Math"/>
                      </a:rPr>
                      <m:t> 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4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=−</m:t>
                      </m:r>
                      <m:r>
                        <a:rPr lang="en-US" sz="2400" b="1" i="0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the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jacobian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matrix   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/>
                      </a:rPr>
                      <m:t>𝐉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7800"/>
                <a:ext cx="9144000" cy="4491935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Newton-</a:t>
            </a:r>
            <a:r>
              <a:rPr lang="en-US" dirty="0" err="1" smtClean="0"/>
              <a:t>Raphson</a:t>
            </a:r>
            <a:r>
              <a:rPr lang="en-US" dirty="0" smtClean="0"/>
              <a:t>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8990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 power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system (continued)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3805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Gauss-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Newton-Raphson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52400" y="9144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0528" y="61722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0.009+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=−0.89276+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0.0045+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=−1.78552+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dirty="0" smtClean="0"/>
                  <a:t> per unit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0.89276−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1.78552−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=2.67828−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dirty="0" smtClean="0"/>
                  <a:t> per unit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17828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consumed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the loads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</p:spPr>
            <p:txBody>
              <a:bodyPr/>
              <a:lstStyle/>
              <a:p>
                <a:r>
                  <a:rPr lang="en-US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and the other half is at the other end of these lines.</a:t>
                </a:r>
              </a:p>
              <a:p>
                <a:r>
                  <a:rPr lang="en-US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𝑰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the right side.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2279"/>
                <a:ext cx="9144000" cy="6765721"/>
              </a:xfrm>
              <a:blipFill rotWithShape="1">
                <a:blip r:embed="rId2"/>
                <a:stretch>
                  <a:fillRect l="-867" t="-721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</p:spPr>
            <p:txBody>
              <a:bodyPr/>
              <a:lstStyle/>
              <a:p>
                <a:r>
                  <a:rPr lang="en-US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Now, use Gauss-Seidel to calculate the </a:t>
                </a:r>
                <a:r>
                  <a:rPr lang="en-US" dirty="0" err="1" smtClean="0"/>
                  <a:t>phasor</a:t>
                </a:r>
                <a:r>
                  <a:rPr lang="en-US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18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1800" dirty="0"/>
                  <a:t> per unit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7200"/>
                <a:ext cx="9144000" cy="6324600"/>
              </a:xfrm>
              <a:blipFill rotWithShape="1">
                <a:blip r:embed="rId2"/>
                <a:stretch>
                  <a:fillRect l="-867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(0)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−4.4698−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dirty="0"/>
                  <a:t> per unit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After performing computations at buses 3, 4, and 5, the first Guess-Seidel iteration will be complete.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Newton-Raphson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600200" y="2439988"/>
          <a:ext cx="6092825" cy="320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39988"/>
                        <a:ext cx="6092825" cy="320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1371600"/>
            <a:ext cx="3980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(Transmission Level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0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/>
        </p:nvGraphicFramePr>
        <p:xfrm>
          <a:off x="2862263" y="2362200"/>
          <a:ext cx="23669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1" name="Equation" r:id="rId5" imgW="1002960" imgH="228600" progId="Equation.3">
                  <p:embed/>
                </p:oleObj>
              </mc:Choice>
              <mc:Fallback>
                <p:oleObj name="Equation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362200"/>
                        <a:ext cx="2366962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/>
        </p:nvGraphicFramePr>
        <p:xfrm>
          <a:off x="2971800" y="3429000"/>
          <a:ext cx="2209800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2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209800" cy="1436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/>
        </p:nvGraphicFramePr>
        <p:xfrm>
          <a:off x="2895600" y="5257800"/>
          <a:ext cx="2743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3" name="Equation" r:id="rId9" imgW="1397000" imgH="457200" progId="Equation.3">
                  <p:embed/>
                </p:oleObj>
              </mc:Choice>
              <mc:Fallback>
                <p:oleObj name="Equation" r:id="rId9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57800"/>
                        <a:ext cx="27432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400" y="2438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8862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48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Procedure</a:t>
            </a:r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514600" y="2743200"/>
          <a:ext cx="40386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743200"/>
                        <a:ext cx="40386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200" y="3048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N-R Power Flow Results</a:t>
            </a:r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4" name="Rectangle 3"/>
          <p:cNvSpPr/>
          <p:nvPr/>
        </p:nvSpPr>
        <p:spPr>
          <a:xfrm>
            <a:off x="609600" y="137160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(Example Continued)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above,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𝐉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867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1219200"/>
                <a:ext cx="9144000" cy="4973972"/>
              </a:xfrm>
              <a:blipFill rotWithShape="1">
                <a:blip r:embed="rId2"/>
                <a:stretch>
                  <a:fillRect l="-867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47800"/>
                <a:ext cx="9144000" cy="5334000"/>
              </a:xfr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(53)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	  (54)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0200"/>
                <a:ext cx="9144000" cy="4114653"/>
              </a:xfrm>
              <a:prstGeom prst="rect">
                <a:avLst/>
              </a:prstGeom>
              <a:blipFill rotWithShape="1">
                <a:blip r:embed="rId2"/>
                <a:stretch>
                  <a:fillRect l="-867" r="-267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4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	</a:t>
                </a:r>
                <a:endParaRPr lang="en-US" sz="2400" dirty="0" smtClean="0"/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819572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𝐁</m:t>
                    </m:r>
                    <m:r>
                      <a:rPr lang="en-US" sz="24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4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4928144"/>
              </a:xfrm>
              <a:prstGeom prst="rect">
                <a:avLst/>
              </a:prstGeom>
              <a:blipFill rotWithShape="1"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953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4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774851"/>
              </a:xfrm>
              <a:prstGeom prst="rect">
                <a:avLst/>
              </a:prstGeom>
              <a:blipFill rotWithShape="1">
                <a:blip r:embed="rId2"/>
                <a:stretch>
                  <a:fillRect l="-867" t="-84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If from the above the reactive power flow equations are completely ignored and all voltages are assumed at 1p.u., the power flow solution becomes a linear, convergent set of real power equation of the form</a:t>
                </a:r>
              </a:p>
              <a:p>
                <a:pPr lvl="3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/>
              </a:p>
              <a:p>
                <a:pPr marL="457200"/>
                <a:r>
                  <a:rPr lang="en-US" dirty="0" smtClean="0"/>
                  <a:t>DC Power Flow is used in OPF solvers, LMP solvers and Contingency analysis.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86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1400"/>
            <a:ext cx="9144000" cy="3459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923" y="3048000"/>
            <a:ext cx="603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Nonlinear Ladder Network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r>
              <a:rPr lang="en-US" dirty="0" smtClean="0"/>
              <a:t>The power that is injected at the nodes floes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4983163"/>
              </a:xfrm>
              <a:blipFill rotWithShape="1">
                <a:blip r:embed="rId2"/>
                <a:stretch>
                  <a:fillRect l="-867" t="-979" r="-1333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0087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 algn="ctr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4983163"/>
              </a:xfrm>
              <a:blipFill rotWithShape="1">
                <a:blip r:embed="rId2"/>
                <a:stretch>
                  <a:fillRect l="-867" t="-979" r="-1400" b="-4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1371599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66" y="2057400"/>
            <a:ext cx="3165834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494" y="4114800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8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800"/>
                <a:ext cx="571146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01"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1711"/>
                <a:ext cx="6629400" cy="986489"/>
              </a:xfrm>
              <a:prstGeom prst="rect">
                <a:avLst/>
              </a:prstGeom>
              <a:blipFill rotWithShape="1">
                <a:blip r:embed="rId4"/>
                <a:stretch>
                  <a:fillRect l="-1379" t="-493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3000"/>
                <a:ext cx="9144000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00" t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867400"/>
              </a:xfrm>
              <a:blipFill rotWithShape="1">
                <a:blip r:embed="rId2"/>
                <a:stretch>
                  <a:fillRect l="-1000" t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2000"/>
                <a:ext cx="9144000" cy="6096000"/>
              </a:xfrm>
              <a:blipFill rotWithShape="1">
                <a:blip r:embed="rId2"/>
                <a:stretch>
                  <a:fillRect l="-1000" t="-800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83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mtClean="0"/>
              <a:t>Part 2 - 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 2 - 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49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38114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9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60153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 10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0" y="2255837"/>
            <a:ext cx="9144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</a:t>
            </a:r>
            <a:r>
              <a:rPr lang="en-US" dirty="0" err="1" smtClean="0"/>
              <a:t>Raphson</a:t>
            </a:r>
            <a:r>
              <a:rPr lang="en-US" dirty="0" smtClean="0"/>
              <a:t>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19200"/>
                <a:ext cx="9144000" cy="5562600"/>
              </a:xfrm>
              <a:blipFill rotWithShape="1">
                <a:blip r:embed="rId2"/>
                <a:stretch>
                  <a:fillRect l="-867" t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2819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/>
                  <a:t>   </a:t>
                </a: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81" y="1143000"/>
                <a:ext cx="9144000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67" t="-85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6457" y="190499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4038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node will often have multiple lines connecting to it.</a:t>
            </a:r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15587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0" y="3276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/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867" t="-88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48600" y="24384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</p:spPr>
            <p:txBody>
              <a:bodyPr/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4525963"/>
              </a:xfrm>
              <a:blipFill rotWithShape="1">
                <a:blip r:embed="rId2"/>
                <a:stretch>
                  <a:fillRect l="-86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3424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∆</m:t>
                          </m:r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105400"/>
              </a:xfrm>
              <a:blipFill rotWithShape="1">
                <a:blip r:embed="rId2"/>
                <a:stretch>
                  <a:fillRect l="-200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3" y="1752600"/>
                <a:ext cx="9144000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</p:spPr>
            <p:txBody>
              <a:bodyPr/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5638800"/>
              </a:xfrm>
              <a:blipFill rotWithShape="1">
                <a:blip r:embed="rId2"/>
                <a:stretch>
                  <a:fillRect l="-8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41148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txBody>
              <a:bodyPr/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867" t="-439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58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15000"/>
              </a:xfrm>
              <a:blipFill rotWithShape="1">
                <a:blip r:embed="rId2"/>
                <a:stretch>
                  <a:fillRect l="-867" t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13163</TotalTime>
  <Words>8806</Words>
  <Application>Microsoft Office PowerPoint</Application>
  <PresentationFormat>On-screen Show (4:3)</PresentationFormat>
  <Paragraphs>1092</Paragraphs>
  <Slides>98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Office Theme</vt:lpstr>
      <vt:lpstr>Equation</vt:lpstr>
      <vt:lpstr>Visio</vt:lpstr>
      <vt:lpstr>Microsoft Equation 3.0</vt:lpstr>
      <vt:lpstr>Substation and Distribution Automation  </vt:lpstr>
      <vt:lpstr>Module 3 Overview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Part 1 - Review of balanced power flow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Part 1 - Review of balanced power flow</vt:lpstr>
      <vt:lpstr>Gauss-Seidel Iterative Technique</vt:lpstr>
      <vt:lpstr>Gauss-Seidel Iterative Technique</vt:lpstr>
      <vt:lpstr>Part 1 - Review of balanced power flow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Method</vt:lpstr>
      <vt:lpstr>Newton-Raphson Method</vt:lpstr>
      <vt:lpstr>Newton-Raphson Method</vt:lpstr>
      <vt:lpstr>Worked Powerflow Examples</vt:lpstr>
      <vt:lpstr>Gauss-Seidel Iterative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Newton-Raphson Example </vt:lpstr>
      <vt:lpstr>Newton Raphson Procedure</vt:lpstr>
      <vt:lpstr>Newton Raphson Procedure</vt:lpstr>
      <vt:lpstr>N-R Power Flow Results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PowerPoint Presentation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2 - Forward Backward Sweep (FBS)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Part 3 - Three Phase Current Injection (TCIM) Newton Raphson (NR) method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Schneider, Kevin</dc:creator>
  <cp:lastModifiedBy>Staff</cp:lastModifiedBy>
  <cp:revision>550</cp:revision>
  <dcterms:created xsi:type="dcterms:W3CDTF">2006-08-16T00:00:00Z</dcterms:created>
  <dcterms:modified xsi:type="dcterms:W3CDTF">2011-11-18T03:57:23Z</dcterms:modified>
</cp:coreProperties>
</file>